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79" r:id="rId4"/>
    <p:sldId id="258" r:id="rId5"/>
    <p:sldId id="270" r:id="rId6"/>
    <p:sldId id="271" r:id="rId7"/>
    <p:sldId id="272" r:id="rId8"/>
    <p:sldId id="268" r:id="rId9"/>
    <p:sldId id="269" r:id="rId10"/>
    <p:sldId id="277" r:id="rId11"/>
    <p:sldId id="278" r:id="rId12"/>
    <p:sldId id="274" r:id="rId13"/>
    <p:sldId id="259" r:id="rId14"/>
    <p:sldId id="260" r:id="rId15"/>
    <p:sldId id="261" r:id="rId16"/>
    <p:sldId id="262" r:id="rId17"/>
    <p:sldId id="273" r:id="rId18"/>
    <p:sldId id="275" r:id="rId19"/>
    <p:sldId id="263" r:id="rId20"/>
    <p:sldId id="264" r:id="rId21"/>
    <p:sldId id="265" r:id="rId22"/>
    <p:sldId id="280" r:id="rId23"/>
    <p:sldId id="281" r:id="rId24"/>
    <p:sldId id="276" r:id="rId25"/>
    <p:sldId id="267" r:id="rId26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5B053AC-1932-4E0A-A3B4-206AA9F3C0E9}">
          <p14:sldIdLst>
            <p14:sldId id="256"/>
            <p14:sldId id="257"/>
            <p14:sldId id="279"/>
            <p14:sldId id="258"/>
            <p14:sldId id="270"/>
            <p14:sldId id="271"/>
            <p14:sldId id="272"/>
            <p14:sldId id="268"/>
            <p14:sldId id="269"/>
            <p14:sldId id="277"/>
            <p14:sldId id="278"/>
            <p14:sldId id="274"/>
            <p14:sldId id="259"/>
            <p14:sldId id="260"/>
            <p14:sldId id="261"/>
            <p14:sldId id="262"/>
            <p14:sldId id="273"/>
            <p14:sldId id="275"/>
            <p14:sldId id="263"/>
            <p14:sldId id="264"/>
            <p14:sldId id="265"/>
            <p14:sldId id="280"/>
            <p14:sldId id="281"/>
          </p14:sldIdLst>
        </p14:section>
        <p14:section name="Раздел без заголовка" id="{CB19A885-6C7E-466D-9D1D-CF86C571CFD2}">
          <p14:sldIdLst>
            <p14:sldId id="27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94" d="100"/>
          <a:sy n="94" d="100"/>
        </p:scale>
        <p:origin x="86" y="21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83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86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6108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912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8482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905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490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1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86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463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340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05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51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648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91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8FE69-9C0B-41B0-80A7-C6EE7AF362DF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083EE53-63DB-40F3-A5B7-B42BD0872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85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210" y="4242554"/>
            <a:ext cx="9385300" cy="1646302"/>
          </a:xfrm>
        </p:spPr>
        <p:txBody>
          <a:bodyPr/>
          <a:lstStyle/>
          <a:p>
            <a:pPr algn="ctr"/>
            <a:r>
              <a:rPr lang="ru-RU" sz="4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Беларусь </a:t>
            </a:r>
            <a:br>
              <a:rPr lang="ru-RU" sz="4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11 октября 2024г. № 36-3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 изменении законов по вопросам занятости населения»,</a:t>
            </a:r>
            <a:b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 которого вступили в силу </a:t>
            </a:r>
            <a:r>
              <a:rPr lang="ru-RU" sz="4000" b="1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января 2025г.</a:t>
            </a:r>
            <a:endParaRPr lang="ru-RU" b="1" i="1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2848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Введение квот для приема на работу инвалидов.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615" y="1795849"/>
            <a:ext cx="8596668" cy="479442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Квоты будут устанавливаться для нанимателей всех форм собственности в порядке, определенном Совмином. Квоты </a:t>
            </a:r>
            <a:r>
              <a:rPr lang="ru-RU" b="1" dirty="0"/>
              <a:t>не</a:t>
            </a:r>
            <a:r>
              <a:rPr lang="ru-RU" dirty="0"/>
              <a:t> будут устанавливать </a:t>
            </a:r>
            <a:br>
              <a:rPr lang="ru-RU" dirty="0"/>
            </a:br>
            <a:r>
              <a:rPr lang="ru-RU" dirty="0"/>
              <a:t>(</a:t>
            </a:r>
            <a:r>
              <a:rPr lang="ru-RU" dirty="0" err="1"/>
              <a:t>абз</a:t>
            </a:r>
            <a:r>
              <a:rPr lang="ru-RU" dirty="0"/>
              <a:t>. 8 ст. 1, ст. 27 Закона о занятости населения в новой редакции):- общественным объединениям инвалидов и образованным ими организациям;</a:t>
            </a:r>
          </a:p>
          <a:p>
            <a:r>
              <a:rPr lang="ru-RU" dirty="0"/>
              <a:t>- некоммерческим организациям, бюджетным организациям и иным организациям, которые получают субсидии, работники которых приравнены по оплате труда к работникам бюджетных организаций.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наниматели будут обязаны (</a:t>
            </a:r>
            <a:r>
              <a:rPr lang="ru-RU" dirty="0" err="1"/>
              <a:t>абз</a:t>
            </a:r>
            <a:r>
              <a:rPr lang="ru-RU" dirty="0"/>
              <a:t>. 6, 11, 19 ч. 1 п. 1 ст. 35 Закона о занятости населения в новой редакции):</a:t>
            </a:r>
          </a:p>
          <a:p>
            <a:r>
              <a:rPr lang="ru-RU" dirty="0"/>
              <a:t>1) выполнять установленную квоту для приема на работу инвалидов;</a:t>
            </a:r>
          </a:p>
          <a:p>
            <a:r>
              <a:rPr lang="ru-RU" dirty="0"/>
              <a:t>2) принимать на работу инвалидов, которые направлены органами по труду, занятости и социальной защите в счет установленной квоты для приема на работу инвалидов;</a:t>
            </a:r>
          </a:p>
          <a:p>
            <a:r>
              <a:rPr lang="ru-RU" dirty="0"/>
              <a:t>3) представлять в органы по труду, занятости и социальной защите в письменном виде информацию о выделении и (или) создании рабочих мест в счет установленной квоты для приема на работу инвалидов. Порядок предоставления такой информации определит Совмин.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027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183" y="362464"/>
            <a:ext cx="7659358" cy="63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08670"/>
            <a:ext cx="8596668" cy="4632692"/>
          </a:xfrm>
        </p:spPr>
        <p:txBody>
          <a:bodyPr>
            <a:normAutofit/>
          </a:bodyPr>
          <a:lstStyle/>
          <a:p>
            <a:r>
              <a:rPr lang="ru-RU" sz="2800" dirty="0"/>
              <a:t>соответствующее постановление Совмина будет принято в начале 2025 года</a:t>
            </a:r>
            <a:br>
              <a:rPr lang="ru-RU" sz="2800" dirty="0"/>
            </a:br>
            <a:r>
              <a:rPr lang="ru-RU" sz="2800" dirty="0"/>
              <a:t>(п. 2 ст. 35 Закона о занятости населения в новой редакции,  ст. 13 Закона N 36-З).</a:t>
            </a:r>
          </a:p>
          <a:p>
            <a:r>
              <a:rPr lang="ru-RU" sz="2800" dirty="0"/>
              <a:t>Напомним, что в Беларуси применяется бронирование рабочих мест и создание специализированных рабочих мест для инвалидов. Эти гарантии сохраняются.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194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941" y="208766"/>
            <a:ext cx="9319365" cy="1670138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Трудоустройство граждан, направленных на работу </a:t>
            </a:r>
            <a:b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временной трудовой занятости молодежи, обучающейся в учреждениях образования, </a:t>
            </a:r>
            <a:b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свободное от учебы время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833" y="1966586"/>
            <a:ext cx="8873169" cy="42713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400" dirty="0"/>
              <a:t>С гражданами, которые направлены на работу </a:t>
            </a:r>
            <a:br>
              <a:rPr lang="ru-RU" sz="2400" dirty="0"/>
            </a:br>
            <a:r>
              <a:rPr lang="ru-RU" sz="2400" dirty="0"/>
              <a:t>в рамках временной трудовой занятости молодежи, обучающейся в учреждениях образования, в свободное </a:t>
            </a:r>
            <a:br>
              <a:rPr lang="ru-RU" sz="2400" dirty="0"/>
            </a:br>
            <a:r>
              <a:rPr lang="ru-RU" sz="2400" dirty="0"/>
              <a:t>от учебы время, наниматели будут заключать срочные трудовые договоры, за исключением контрактов. Также прямо предусмотрено, что при приеме на работу таких граждан </a:t>
            </a:r>
            <a:r>
              <a:rPr lang="ru-RU" sz="2400" b="1" u="sng" dirty="0"/>
              <a:t>характеристика с предыдущих мест работы не запрашивается </a:t>
            </a:r>
            <a:r>
              <a:rPr lang="ru-RU" sz="2400" dirty="0"/>
              <a:t>(ч. 6 ст. 16 Закона об основах государственной молодежной политики в новой редакции; ст. 7, </a:t>
            </a:r>
            <a:r>
              <a:rPr lang="ru-RU" sz="2400" dirty="0" err="1"/>
              <a:t>абз</a:t>
            </a:r>
            <a:r>
              <a:rPr lang="ru-RU" sz="2400" dirty="0"/>
              <a:t>. 2 ст. 14 Закона N 36-З).</a:t>
            </a:r>
          </a:p>
        </p:txBody>
      </p:sp>
    </p:spTree>
    <p:extLst>
      <p:ext uri="{BB962C8B-B14F-4D97-AF65-F5344CB8AC3E}">
        <p14:creationId xmlns:p14="http://schemas.microsoft.com/office/powerpoint/2010/main" val="1624044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781" y="459288"/>
            <a:ext cx="8898221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32 Закона «О занятости населения» Трудоустройство обязанных лиц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197" y="2160589"/>
            <a:ext cx="8697805" cy="388077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400" dirty="0"/>
              <a:t>С 01.01.2025 Декрет N 18 о дополнительных мерах </a:t>
            </a:r>
            <a:br>
              <a:rPr lang="ru-RU" sz="2400" dirty="0"/>
            </a:br>
            <a:r>
              <a:rPr lang="ru-RU" sz="2400" dirty="0"/>
              <a:t>по государственной защите детей в неблагополучных семьях утратил силу (ст. 7, </a:t>
            </a:r>
            <a:r>
              <a:rPr lang="ru-RU" sz="2400" dirty="0" err="1"/>
              <a:t>абз</a:t>
            </a:r>
            <a:r>
              <a:rPr lang="ru-RU" sz="2400" dirty="0"/>
              <a:t>. 3 ст. 9 Закона N 26-З). Нормы, регулирующие порядок трудоустройства обязанных лиц, перенесены в Закон о занятости населения в новой редакции (п. 14 Декрета N 18 - ст. 32 Закона о занятости населения в новой редакции). При этом предусмотрены следующие изменения: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395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534" y="1017589"/>
            <a:ext cx="8596668" cy="460851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800" dirty="0"/>
              <a:t>При приеме на работу обязанного лица </a:t>
            </a:r>
            <a:r>
              <a:rPr lang="ru-RU" sz="2800" b="1" dirty="0"/>
              <a:t>характеристику</a:t>
            </a:r>
            <a:r>
              <a:rPr lang="ru-RU" sz="2800" dirty="0"/>
              <a:t> с предыдущих мест работы </a:t>
            </a:r>
            <a:r>
              <a:rPr lang="ru-RU" sz="2800" b="1" u="sng" dirty="0"/>
              <a:t>запрашивать не нужно </a:t>
            </a:r>
            <a:r>
              <a:rPr lang="ru-RU" sz="2800" dirty="0"/>
              <a:t>(ч. 3 п. 1 ст. 32 Закона </a:t>
            </a:r>
            <a:br>
              <a:rPr lang="ru-RU" sz="2800" dirty="0"/>
            </a:br>
            <a:r>
              <a:rPr lang="ru-RU" sz="2800" dirty="0"/>
              <a:t>о занятости населения в новой редакции).</a:t>
            </a:r>
          </a:p>
          <a:p>
            <a:pPr marL="0" indent="0" algn="just">
              <a:buNone/>
            </a:pP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	Таким образом, с 01.01.2025 наниматели </a:t>
            </a:r>
            <a:br>
              <a:rPr lang="ru-RU" sz="2800" dirty="0"/>
            </a:br>
            <a:r>
              <a:rPr lang="ru-RU" sz="2800" dirty="0"/>
              <a:t>не должны запрашивать характеристики </a:t>
            </a:r>
            <a:br>
              <a:rPr lang="ru-RU" sz="2800" dirty="0"/>
            </a:br>
            <a:r>
              <a:rPr lang="ru-RU" sz="2800" dirty="0"/>
              <a:t>в отношении обязанных лиц, в том числе при приеме их на работу в государственные организации (ч. 2 п. 11 Декрета N 5).</a:t>
            </a:r>
          </a:p>
        </p:txBody>
      </p:sp>
    </p:spTree>
    <p:extLst>
      <p:ext uri="{BB962C8B-B14F-4D97-AF65-F5344CB8AC3E}">
        <p14:creationId xmlns:p14="http://schemas.microsoft.com/office/powerpoint/2010/main" val="95938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230" y="525918"/>
            <a:ext cx="8936566" cy="59500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400" dirty="0"/>
              <a:t>Прием на работу обязанного лица, в отношении которого вынесено судебное постановление о трудоустройстве, осуществляется именно </a:t>
            </a:r>
            <a:r>
              <a:rPr lang="ru-RU" sz="2400" b="1" u="sng" dirty="0"/>
              <a:t>в день его явки в организацию для трудоустройства</a:t>
            </a:r>
            <a:r>
              <a:rPr lang="ru-RU" sz="2400" dirty="0"/>
              <a:t> (ч. 1 п. 1 ст. 32 Закона о занятости населения в новой редакции). Соответственно, наниматель в день прибытия обязанного лица должен заключить с ним трудовой договор на неопределенный срок и издать приказ (распоряжение) о приеме на работу </a:t>
            </a:r>
            <a:br>
              <a:rPr lang="ru-RU" sz="2400" dirty="0"/>
            </a:br>
            <a:r>
              <a:rPr lang="ru-RU" sz="2400" dirty="0"/>
              <a:t>(ч. 4 ст. 25 ТК).</a:t>
            </a:r>
          </a:p>
          <a:p>
            <a:pPr marL="0" indent="0" algn="just">
              <a:buNone/>
            </a:pPr>
            <a:r>
              <a:rPr lang="ru-RU" sz="2400" dirty="0"/>
              <a:t>	Основанием приема на работу обязанного лица, </a:t>
            </a:r>
            <a:br>
              <a:rPr lang="ru-RU" sz="2400" dirty="0"/>
            </a:br>
            <a:r>
              <a:rPr lang="ru-RU" sz="2400" dirty="0"/>
              <a:t>в отношении которого вынесено судебное постановление</a:t>
            </a:r>
            <a:br>
              <a:rPr lang="ru-RU" sz="2400" dirty="0"/>
            </a:br>
            <a:r>
              <a:rPr lang="ru-RU" sz="2400" dirty="0"/>
              <a:t> о трудоустройстве, как и ранее, является </a:t>
            </a:r>
            <a:r>
              <a:rPr lang="ru-RU" sz="2400" b="1" i="1" dirty="0"/>
              <a:t>направление органа по труду, занятости и соцзащите</a:t>
            </a:r>
            <a:r>
              <a:rPr lang="ru-RU" sz="2400" dirty="0"/>
              <a:t> </a:t>
            </a:r>
            <a:br>
              <a:rPr lang="ru-RU" sz="2400" dirty="0"/>
            </a:br>
            <a:r>
              <a:rPr lang="ru-RU" sz="2400" dirty="0"/>
              <a:t>(ч. 1 п. 1 ст. 32 Закона о занятости населения в новой редакции).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37362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00" y="254001"/>
            <a:ext cx="9118600" cy="64389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	</a:t>
            </a:r>
            <a:r>
              <a:rPr lang="ru-RU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ОТПУСК</a:t>
            </a:r>
          </a:p>
          <a:p>
            <a:pPr marL="0" indent="0" algn="just">
              <a:buNone/>
            </a:pPr>
            <a:r>
              <a:rPr lang="ru-RU" sz="2300" dirty="0"/>
              <a:t>	</a:t>
            </a:r>
            <a:r>
              <a:rPr lang="ru-RU" sz="2600" dirty="0"/>
              <a:t>Обязанным лицам, трудоустроенным по судебному постановлению о трудоустройстве, предоставляется </a:t>
            </a:r>
            <a:br>
              <a:rPr lang="ru-RU" sz="2600" dirty="0"/>
            </a:br>
            <a:r>
              <a:rPr lang="ru-RU" sz="2600" dirty="0"/>
              <a:t>основной трудовой отпуск продолжительностью </a:t>
            </a:r>
            <a:br>
              <a:rPr lang="ru-RU" sz="2600" dirty="0"/>
            </a:br>
            <a:r>
              <a:rPr lang="ru-RU" sz="2600" b="1" u="sng" dirty="0">
                <a:solidFill>
                  <a:srgbClr val="C00000"/>
                </a:solidFill>
              </a:rPr>
              <a:t>не менее 24 календарных дней</a:t>
            </a:r>
            <a:r>
              <a:rPr lang="ru-RU" sz="2600" dirty="0"/>
              <a:t>. </a:t>
            </a:r>
          </a:p>
          <a:p>
            <a:pPr marL="0" indent="0" algn="just">
              <a:buNone/>
            </a:pPr>
            <a:endParaRPr lang="ru-RU" sz="1700" dirty="0"/>
          </a:p>
          <a:p>
            <a:pPr marL="0" indent="0" algn="just">
              <a:buNone/>
            </a:pPr>
            <a:r>
              <a:rPr lang="ru-RU" sz="2600" dirty="0"/>
              <a:t>	Исключением будет ситуация, когда на дату предоставления отпуска обязанное лицо, трудоустроенное </a:t>
            </a:r>
            <a:br>
              <a:rPr lang="ru-RU" sz="2600" dirty="0"/>
            </a:br>
            <a:r>
              <a:rPr lang="ru-RU" sz="2600" dirty="0"/>
              <a:t>по судебному постановлению, </a:t>
            </a:r>
            <a:r>
              <a:rPr lang="ru-RU" sz="2600" b="1" dirty="0"/>
              <a:t>имеет не снятое </a:t>
            </a:r>
            <a:br>
              <a:rPr lang="ru-RU" sz="2600" b="1" dirty="0"/>
            </a:br>
            <a:r>
              <a:rPr lang="ru-RU" sz="2600" b="1" dirty="0"/>
              <a:t>(не погашенное) </a:t>
            </a:r>
            <a:r>
              <a:rPr lang="ru-RU" sz="2600" dirty="0"/>
              <a:t>в установленном порядке </a:t>
            </a:r>
            <a:r>
              <a:rPr lang="ru-RU" sz="2600" b="1" dirty="0"/>
              <a:t>дисциплинарное взыскание</a:t>
            </a:r>
            <a:r>
              <a:rPr lang="ru-RU" sz="2600" dirty="0"/>
              <a:t>. В этом случае трудовой отпуск, в том числе </a:t>
            </a:r>
            <a:br>
              <a:rPr lang="ru-RU" sz="2600" dirty="0"/>
            </a:br>
            <a:r>
              <a:rPr lang="ru-RU" sz="2600" dirty="0"/>
              <a:t>за первый рабочий год, будет установлен продолжительностью </a:t>
            </a:r>
            <a:r>
              <a:rPr lang="ru-RU" sz="2600" b="1" u="sng" dirty="0"/>
              <a:t>7 календарных дней </a:t>
            </a:r>
            <a:r>
              <a:rPr lang="ru-RU" sz="2600" dirty="0"/>
              <a:t>(п. 2 ст. 32 Закона о занятости населения в новой редакции, ст. 155 ТК).</a:t>
            </a:r>
          </a:p>
          <a:p>
            <a:pPr marL="0" indent="0" algn="just">
              <a:buNone/>
            </a:pPr>
            <a:r>
              <a:rPr lang="ru-RU" sz="2300" dirty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4896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411" y="1183559"/>
            <a:ext cx="8798013" cy="388077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/>
              <a:t> </a:t>
            </a:r>
            <a:r>
              <a:rPr lang="ru-RU" sz="3200" b="1" i="1" dirty="0">
                <a:solidFill>
                  <a:srgbClr val="FF0000"/>
                </a:solidFill>
              </a:rPr>
              <a:t>Обратите внимание!</a:t>
            </a:r>
            <a:endParaRPr lang="ru-RU" sz="32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800" i="1" dirty="0"/>
              <a:t>	Указанное изменение нужно учитывать при составлении графика отпусков на 2025 г. </a:t>
            </a:r>
            <a:br>
              <a:rPr lang="ru-RU" sz="2800" i="1" dirty="0"/>
            </a:br>
            <a:r>
              <a:rPr lang="ru-RU" sz="2800" i="1" dirty="0"/>
              <a:t>(Он должен быть составлен не позднее 05.01.2025 или иного срока, установленного коллективным договором (ч. 2 ст. 168 ТК).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491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203" y="1120928"/>
            <a:ext cx="8973377" cy="449073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solidFill>
                  <a:srgbClr val="C00000"/>
                </a:solidFill>
              </a:rPr>
              <a:t>!!!</a:t>
            </a:r>
            <a:r>
              <a:rPr lang="ru-RU" sz="2800" dirty="0"/>
              <a:t> </a:t>
            </a:r>
            <a:r>
              <a:rPr lang="ru-RU" sz="3200" dirty="0"/>
              <a:t>Сохраняется </a:t>
            </a:r>
            <a:r>
              <a:rPr lang="ru-RU" sz="3200" b="1" u="sng" dirty="0"/>
              <a:t>запрет</a:t>
            </a:r>
            <a:r>
              <a:rPr lang="ru-RU" sz="3200" b="1" dirty="0"/>
              <a:t> </a:t>
            </a:r>
            <a:r>
              <a:rPr lang="ru-RU" sz="3200" dirty="0"/>
              <a:t>предоставлять иные трудовые и социальные отпуска, предусмотренные законодательством </a:t>
            </a:r>
            <a:br>
              <a:rPr lang="ru-RU" sz="3200" dirty="0"/>
            </a:br>
            <a:r>
              <a:rPr lang="ru-RU" sz="3200" dirty="0"/>
              <a:t>о труде, обязанным лицам, которые трудоустроены по судебному постановлению </a:t>
            </a:r>
            <a:br>
              <a:rPr lang="ru-RU" sz="3200" dirty="0"/>
            </a:br>
            <a:r>
              <a:rPr lang="ru-RU" sz="3200" dirty="0"/>
              <a:t>(п. 2 ст. 32 Закона о занятости населения </a:t>
            </a:r>
            <a:br>
              <a:rPr lang="ru-RU" sz="3200" dirty="0"/>
            </a:br>
            <a:r>
              <a:rPr lang="ru-RU" sz="3200" dirty="0"/>
              <a:t>в новой редакции).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075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27000"/>
            <a:ext cx="8596668" cy="762000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chemeClr val="accent2">
                    <a:lumMod val="50000"/>
                  </a:schemeClr>
                </a:solidFill>
              </a:rPr>
              <a:t>Основания увольнения</a:t>
            </a:r>
            <a:endParaRPr lang="ru-RU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400" y="889000"/>
            <a:ext cx="8994602" cy="57784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600" dirty="0"/>
              <a:t>С 01.01.2025 установлены </a:t>
            </a:r>
            <a:r>
              <a:rPr lang="ru-RU" sz="2600" b="1" u="sng" dirty="0"/>
              <a:t>дополнительные</a:t>
            </a:r>
            <a:r>
              <a:rPr lang="ru-RU" sz="2600" dirty="0"/>
              <a:t>  основания увольнения обязанных лиц:</a:t>
            </a:r>
          </a:p>
          <a:p>
            <a:pPr algn="just"/>
            <a:r>
              <a:rPr lang="ru-RU" sz="2600" dirty="0"/>
              <a:t>в связи с их призывом на военную службу, направлением на альтернативную службу (п. 8 ст. 44 ТК);</a:t>
            </a:r>
          </a:p>
          <a:p>
            <a:pPr algn="just"/>
            <a:r>
              <a:rPr lang="ru-RU" sz="2600" dirty="0"/>
              <a:t>достижение обязанным лицом общеустановленного пенсионного возраста и наличие права на пенсию </a:t>
            </a:r>
            <a:br>
              <a:rPr lang="ru-RU" sz="2600" dirty="0"/>
            </a:br>
            <a:r>
              <a:rPr lang="ru-RU" sz="2600" dirty="0"/>
              <a:t>(п. 3 ч. 2 ст. 35 ТК);</a:t>
            </a:r>
          </a:p>
          <a:p>
            <a:pPr algn="just"/>
            <a:r>
              <a:rPr lang="ru-RU" sz="2800" dirty="0"/>
              <a:t>нахождение обязанного лица в розыске более </a:t>
            </a:r>
            <a:br>
              <a:rPr lang="ru-RU" sz="2800" dirty="0"/>
            </a:br>
            <a:r>
              <a:rPr lang="ru-RU" sz="2800" dirty="0"/>
              <a:t>6 месяцев (</a:t>
            </a:r>
            <a:r>
              <a:rPr lang="ru-RU" sz="2800" dirty="0" err="1"/>
              <a:t>абз</a:t>
            </a:r>
            <a:r>
              <a:rPr lang="ru-RU" sz="2800" dirty="0"/>
              <a:t>. 2 п. 7 ст. 42 ТК);</a:t>
            </a:r>
          </a:p>
        </p:txBody>
      </p:sp>
    </p:spTree>
    <p:extLst>
      <p:ext uri="{BB962C8B-B14F-4D97-AF65-F5344CB8AC3E}">
        <p14:creationId xmlns:p14="http://schemas.microsoft.com/office/powerpoint/2010/main" val="3827471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6700"/>
            <a:ext cx="8596668" cy="16637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35 Закона «О занятости населения» Обязанности нанимателей в области содействия занятости населения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	Наниматели в области содействия занятости населения </a:t>
            </a:r>
            <a:r>
              <a:rPr lang="ru-RU" sz="2400" b="1" dirty="0"/>
              <a:t>обязаны</a:t>
            </a:r>
            <a:r>
              <a:rPr lang="ru-RU" sz="2400" dirty="0"/>
              <a:t>:</a:t>
            </a:r>
          </a:p>
          <a:p>
            <a:pPr marL="0" indent="0">
              <a:buNone/>
            </a:pPr>
            <a:r>
              <a:rPr lang="ru-RU" sz="2400" dirty="0"/>
              <a:t>	 Подавать сведения о наличии вакансий в Общереспубликанский банк вакансий путем размещения  </a:t>
            </a:r>
            <a:r>
              <a:rPr lang="ru-RU" sz="2400" b="1" u="sng" dirty="0"/>
              <a:t>на</a:t>
            </a:r>
            <a:r>
              <a:rPr lang="ru-RU" sz="2400" b="1" dirty="0"/>
              <a:t> информационном </a:t>
            </a:r>
            <a:r>
              <a:rPr lang="ru-RU" sz="2400" b="1" u="sng" dirty="0"/>
              <a:t>портале</a:t>
            </a:r>
            <a:r>
              <a:rPr lang="ru-RU" sz="2400" b="1" dirty="0"/>
              <a:t> государственной службы занятости</a:t>
            </a:r>
            <a:r>
              <a:rPr lang="ru-RU" sz="2400" dirty="0"/>
              <a:t>. </a:t>
            </a:r>
          </a:p>
          <a:p>
            <a:pPr marL="0" indent="0">
              <a:buNone/>
            </a:pPr>
            <a:r>
              <a:rPr lang="ru-RU" sz="2400" dirty="0"/>
              <a:t>	Сведения нужно предоставлять в виде электронного документа, подписанного </a:t>
            </a:r>
            <a:r>
              <a:rPr lang="ru-RU" sz="2400" b="1" u="sng" dirty="0"/>
              <a:t>электронной цифровой подписью </a:t>
            </a:r>
            <a:r>
              <a:rPr lang="ru-RU" sz="2400" dirty="0"/>
              <a:t>. </a:t>
            </a:r>
          </a:p>
          <a:p>
            <a:pPr marL="0" indent="0">
              <a:buNone/>
            </a:pPr>
            <a:r>
              <a:rPr lang="ru-RU" sz="2400" dirty="0"/>
              <a:t>Срок – в течение </a:t>
            </a:r>
            <a:r>
              <a:rPr lang="ru-RU" sz="2400" b="1" u="sng" dirty="0"/>
              <a:t>5 рабочих дней </a:t>
            </a:r>
            <a:r>
              <a:rPr lang="ru-RU" sz="2400" dirty="0"/>
              <a:t>со дня образования вакансии.</a:t>
            </a:r>
          </a:p>
        </p:txBody>
      </p:sp>
    </p:spTree>
    <p:extLst>
      <p:ext uri="{BB962C8B-B14F-4D97-AF65-F5344CB8AC3E}">
        <p14:creationId xmlns:p14="http://schemas.microsoft.com/office/powerpoint/2010/main" val="201642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127688"/>
            <a:ext cx="9207500" cy="6591300"/>
          </a:xfrm>
        </p:spPr>
        <p:txBody>
          <a:bodyPr>
            <a:normAutofit/>
          </a:bodyPr>
          <a:lstStyle/>
          <a:p>
            <a:pPr algn="just"/>
            <a:r>
              <a:rPr lang="ru-RU" sz="2100" dirty="0"/>
              <a:t>перевод обязанного лица к другому нанимателю по согласованию </a:t>
            </a:r>
            <a:br>
              <a:rPr lang="ru-RU" sz="2100" dirty="0"/>
            </a:br>
            <a:r>
              <a:rPr lang="ru-RU" sz="2100" dirty="0"/>
              <a:t>с органом по труду, занятости и соцзащите (п. 4 ч. 2 ст. 35 ТК). </a:t>
            </a:r>
            <a:br>
              <a:rPr lang="ru-RU" sz="2100" dirty="0"/>
            </a:br>
            <a:r>
              <a:rPr lang="ru-RU" sz="2100" dirty="0"/>
              <a:t>При этом оплата труда по новому месту работы не должна быть </a:t>
            </a:r>
            <a:r>
              <a:rPr lang="ru-RU" sz="2100" b="1" dirty="0"/>
              <a:t>ниже</a:t>
            </a:r>
            <a:r>
              <a:rPr lang="ru-RU" sz="2100" dirty="0"/>
              <a:t> оплаты труда на прежнем месте работе. Полагаем, это основание более широкое, по сравнению с предусмотренным </a:t>
            </a:r>
            <a:br>
              <a:rPr lang="ru-RU" sz="2100" dirty="0"/>
            </a:br>
            <a:r>
              <a:rPr lang="ru-RU" sz="2100" dirty="0"/>
              <a:t>ч. 15 п. 14 Декрета N 18, поскольку позволяет перевести обязанное лицо к другому нанимателю, в том числе если оплата труда у обоих нанимателей одинаковая. </a:t>
            </a:r>
          </a:p>
          <a:p>
            <a:pPr marL="0" indent="0" algn="just">
              <a:buNone/>
            </a:pPr>
            <a:r>
              <a:rPr lang="ru-RU" sz="2100" i="1" dirty="0">
                <a:solidFill>
                  <a:srgbClr val="002060"/>
                </a:solidFill>
              </a:rPr>
              <a:t>Действующая норма позволяет перевести обязанное лицо, если зарплата у нового нанимателя</a:t>
            </a:r>
            <a:r>
              <a:rPr lang="ru-RU" sz="2100" b="1" i="1" dirty="0">
                <a:solidFill>
                  <a:srgbClr val="002060"/>
                </a:solidFill>
              </a:rPr>
              <a:t> выше</a:t>
            </a:r>
            <a:r>
              <a:rPr lang="ru-RU" sz="2100" i="1" dirty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100" dirty="0"/>
              <a:t>возникновение установленных законодательством ограничений </a:t>
            </a:r>
            <a:br>
              <a:rPr lang="ru-RU" sz="2100" dirty="0"/>
            </a:br>
            <a:r>
              <a:rPr lang="ru-RU" sz="2100" dirty="0"/>
              <a:t>на занятие определенными видами деятельности, препятствующих продолжению работы, в том числе (п. 7 ст. 44 ТК):</a:t>
            </a:r>
          </a:p>
          <a:p>
            <a:pPr marL="0" indent="0" algn="just">
              <a:buNone/>
            </a:pPr>
            <a:r>
              <a:rPr lang="ru-RU" sz="2100" dirty="0"/>
              <a:t>		- депортация, высылка из Беларуси обязанного лица, которое является иностранным гражданином или лицом без гражданства;</a:t>
            </a:r>
          </a:p>
          <a:p>
            <a:pPr marL="0" indent="0" algn="just">
              <a:buNone/>
            </a:pPr>
            <a:r>
              <a:rPr lang="ru-RU" sz="2100" dirty="0"/>
              <a:t>		- проживание обязанного лица на территории иностранного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val="1813128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93701"/>
            <a:ext cx="8596668" cy="56476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	При увольнении обязанного лица по основаниям, предусмотренным пунктами 1 и 2, абзацем пятым </a:t>
            </a:r>
            <a:br>
              <a:rPr lang="ru-RU" sz="2400" dirty="0"/>
            </a:br>
            <a:r>
              <a:rPr lang="ru-RU" sz="2400" dirty="0"/>
              <a:t>пункта 7 статьи 42, пунктами 2 и 7 статьи 44, пунктом 2 части первой статьи 47 Трудового кодекса Республики Беларусь, наниматель </a:t>
            </a:r>
            <a:r>
              <a:rPr lang="ru-RU" sz="2400" b="1" dirty="0"/>
              <a:t>в день его увольнения </a:t>
            </a:r>
            <a:r>
              <a:rPr lang="ru-RU" sz="2400" dirty="0"/>
              <a:t>направляет об этом информацию: в орган по труду, занятости </a:t>
            </a:r>
            <a:br>
              <a:rPr lang="ru-RU" sz="2400" dirty="0"/>
            </a:br>
            <a:r>
              <a:rPr lang="ru-RU" sz="2400" dirty="0"/>
              <a:t>и социальной защите и орган внутренних дел (если обязанное лицо работало на основании судебного постановления о трудоустройстве). </a:t>
            </a:r>
          </a:p>
          <a:p>
            <a:pPr marL="0" indent="0" algn="just">
              <a:buNone/>
            </a:pPr>
            <a:r>
              <a:rPr lang="ru-RU" sz="2400" dirty="0"/>
              <a:t>	А также </a:t>
            </a:r>
            <a:r>
              <a:rPr lang="ru-RU" sz="2400" b="1" dirty="0"/>
              <a:t>в день увольнения</a:t>
            </a:r>
            <a:r>
              <a:rPr lang="ru-RU" sz="2400" dirty="0"/>
              <a:t> обязанного лица направить исполнительный документ взыскателю расходов по содержанию детей или орган принудительного исполнения (в зависимости от того, кем был направлен исполнительный документ).</a:t>
            </a:r>
          </a:p>
        </p:txBody>
      </p:sp>
    </p:spTree>
    <p:extLst>
      <p:ext uri="{BB962C8B-B14F-4D97-AF65-F5344CB8AC3E}">
        <p14:creationId xmlns:p14="http://schemas.microsoft.com/office/powerpoint/2010/main" val="3193723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2013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29731"/>
            <a:ext cx="8596668" cy="551935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Обращаем внимание, что оперативные сведения должны соответствовать табелю, предоставляемому в управление, РОВД и соответствовать табелю, находящемуся у бухгалтера для начисления заработной платы.</a:t>
            </a:r>
            <a:endParaRPr lang="ru-RU" dirty="0"/>
          </a:p>
          <a:p>
            <a:r>
              <a:rPr lang="ru-RU" b="1" dirty="0"/>
              <a:t>В случае ухода в отпуск ответственных за обязанными лицами специалистов, необходимо назначить работников, временно исполняющих эти обязанности.</a:t>
            </a:r>
            <a:endParaRPr lang="ru-RU" dirty="0"/>
          </a:p>
          <a:p>
            <a:r>
              <a:rPr lang="ru-RU" dirty="0"/>
              <a:t>Ежемесячно</a:t>
            </a:r>
            <a:r>
              <a:rPr lang="ru-RU" b="1" dirty="0">
                <a:solidFill>
                  <a:srgbClr val="C00000"/>
                </a:solidFill>
              </a:rPr>
              <a:t>, в течение первых трех дней месяца</a:t>
            </a:r>
            <a:r>
              <a:rPr lang="ru-RU" dirty="0"/>
              <a:t>, следующего за отчетным табель должен быть предоставлен в управление. </a:t>
            </a:r>
            <a:r>
              <a:rPr lang="ru-RU" b="1" dirty="0"/>
              <a:t>К табелю прикладываются все документы, подтверждающие отсутствие на работе обязанного лица (копии приказов на отпуск, о нарушении трудовой дисциплины,  копии больничных, постановлений суда об аресте, и т.д.) и об отработке прогулов</a:t>
            </a:r>
            <a:endParaRPr lang="ru-RU" dirty="0"/>
          </a:p>
          <a:p>
            <a:r>
              <a:rPr lang="ru-RU" b="1" u="sng" dirty="0"/>
              <a:t>В обязательном порядке в табеле должно быть указано</a:t>
            </a:r>
            <a:r>
              <a:rPr lang="ru-RU" b="1" dirty="0"/>
              <a:t>:</a:t>
            </a:r>
          </a:p>
          <a:p>
            <a:r>
              <a:rPr lang="ru-RU" dirty="0"/>
              <a:t>- норма рабочего времени – дней и часов;</a:t>
            </a:r>
          </a:p>
          <a:p>
            <a:r>
              <a:rPr lang="ru-RU" dirty="0"/>
              <a:t>- общее количество отработанных дней и часов;</a:t>
            </a:r>
          </a:p>
          <a:p>
            <a:r>
              <a:rPr lang="ru-RU" dirty="0"/>
              <a:t>- количество прогулов;</a:t>
            </a:r>
          </a:p>
          <a:p>
            <a:r>
              <a:rPr lang="ru-RU" dirty="0"/>
              <a:t>-   -«-             дней отпуска;</a:t>
            </a:r>
          </a:p>
          <a:p>
            <a:r>
              <a:rPr lang="ru-RU" dirty="0"/>
              <a:t>-   -«-             больничных;</a:t>
            </a:r>
          </a:p>
          <a:p>
            <a:r>
              <a:rPr lang="ru-RU" dirty="0"/>
              <a:t>-   -«-             дней ареста;</a:t>
            </a:r>
          </a:p>
          <a:p>
            <a:r>
              <a:rPr lang="ru-RU" dirty="0"/>
              <a:t>-    -«-            дата отработки прогула;</a:t>
            </a:r>
          </a:p>
          <a:p>
            <a:r>
              <a:rPr lang="ru-RU" dirty="0"/>
              <a:t>- причины не отработки совершенных прогулов;</a:t>
            </a:r>
          </a:p>
          <a:p>
            <a:r>
              <a:rPr lang="ru-RU" dirty="0"/>
              <a:t>- ФИО и номер телефона исполнителя.</a:t>
            </a:r>
          </a:p>
        </p:txBody>
      </p:sp>
    </p:spTree>
    <p:extLst>
      <p:ext uri="{BB962C8B-B14F-4D97-AF65-F5344CB8AC3E}">
        <p14:creationId xmlns:p14="http://schemas.microsoft.com/office/powerpoint/2010/main" val="2832549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6246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85103"/>
            <a:ext cx="8596668" cy="4756259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/>
              <a:t>Необходимо держать на постоянном контроле вопрос возмещения расходов. Для повышения заработка обязанных лиц использовать любую возможность:</a:t>
            </a:r>
            <a:endParaRPr lang="ru-RU" sz="2400" dirty="0"/>
          </a:p>
          <a:p>
            <a:r>
              <a:rPr lang="ru-RU" sz="2400" dirty="0"/>
              <a:t>- привлечение к работе сверхурочно;</a:t>
            </a:r>
          </a:p>
          <a:p>
            <a:r>
              <a:rPr lang="ru-RU" sz="2400" dirty="0"/>
              <a:t>- в выходные и праздничные дни:</a:t>
            </a:r>
          </a:p>
          <a:p>
            <a:r>
              <a:rPr lang="ru-RU" sz="2400" dirty="0"/>
              <a:t>- привлекать на замену отпусков и больничных других работников;</a:t>
            </a:r>
          </a:p>
          <a:p>
            <a:r>
              <a:rPr lang="ru-RU" sz="2400" dirty="0"/>
              <a:t>- переводить на более оплачиваемую работу.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450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92" y="296562"/>
            <a:ext cx="9045146" cy="630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920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021" y="1421553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77131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Постановление Совета Министров Республики Беларусь от 10.12.2024 № 935 «Об установлении размера месячной минимальной заработной платы».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 </a:t>
            </a:r>
            <a:r>
              <a:rPr lang="ru-RU" sz="2000" b="1" dirty="0">
                <a:solidFill>
                  <a:schemeClr val="tx1"/>
                </a:solidFill>
              </a:rPr>
              <a:t>  с 01.01.2025 размер месячной минимальной заработной платы будет составлять </a:t>
            </a:r>
            <a:r>
              <a:rPr lang="ru-RU" sz="2000" b="1" dirty="0">
                <a:solidFill>
                  <a:srgbClr val="C00000"/>
                </a:solidFill>
              </a:rPr>
              <a:t>726 рублей</a:t>
            </a:r>
            <a:r>
              <a:rPr lang="ru-RU" sz="2000" b="1" dirty="0">
                <a:solidFill>
                  <a:schemeClr val="tx1"/>
                </a:solidFill>
              </a:rPr>
              <a:t>, нанимателям необходимо учесть при </a:t>
            </a:r>
            <a:r>
              <a:rPr lang="ru-RU" sz="2000" b="1" u="sng" dirty="0">
                <a:solidFill>
                  <a:schemeClr val="tx1"/>
                </a:solidFill>
              </a:rPr>
              <a:t>предоставлении сведений о вакансиях с указанием размера заработной платы не ниже 726 руб. путем размещения этих сведений на информационном портале государственной службы занятости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(ст. 35 Закона РБ от 15.06.2006 № 125-З «О занятости населения» в редакции Закона РБ от 11.10.2024 № 36-З 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«Об изменении законов по вопросам занятости населения»)</a:t>
            </a:r>
          </a:p>
        </p:txBody>
      </p:sp>
    </p:spTree>
    <p:extLst>
      <p:ext uri="{BB962C8B-B14F-4D97-AF65-F5344CB8AC3E}">
        <p14:creationId xmlns:p14="http://schemas.microsoft.com/office/powerpoint/2010/main" val="3366879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672" y="1120233"/>
            <a:ext cx="8642959" cy="47609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	</a:t>
            </a:r>
            <a:r>
              <a:rPr lang="ru-RU" sz="2400" dirty="0"/>
              <a:t> </a:t>
            </a:r>
            <a:r>
              <a:rPr lang="ru-RU" sz="2600" dirty="0"/>
              <a:t>Информировать органы по труду, занятости </a:t>
            </a:r>
            <a:br>
              <a:rPr lang="ru-RU" sz="2600" dirty="0"/>
            </a:br>
            <a:r>
              <a:rPr lang="ru-RU" sz="2600" dirty="0"/>
              <a:t>и социальной защите </a:t>
            </a:r>
            <a:r>
              <a:rPr lang="ru-RU" sz="2600" b="1" dirty="0"/>
              <a:t>о заполнении либо </a:t>
            </a:r>
            <a:br>
              <a:rPr lang="ru-RU" sz="2600" b="1" dirty="0"/>
            </a:br>
            <a:r>
              <a:rPr lang="ru-RU" sz="2600" b="1" dirty="0"/>
              <a:t>об исключении из штатного расписания </a:t>
            </a:r>
            <a:r>
              <a:rPr lang="ru-RU" sz="2600" dirty="0"/>
              <a:t>свободных рабочих мест (вакансий) в течение </a:t>
            </a:r>
            <a:br>
              <a:rPr lang="ru-RU" sz="2600" dirty="0"/>
            </a:br>
            <a:r>
              <a:rPr lang="ru-RU" sz="2600" b="1" u="sng" dirty="0"/>
              <a:t>двух рабочих дней </a:t>
            </a:r>
            <a:r>
              <a:rPr lang="ru-RU" sz="2600" dirty="0"/>
              <a:t>со дня их заполнения либо исключения из штатного расписания путем размещения сведений, подписанных электронной цифровой подписью, </a:t>
            </a:r>
            <a:r>
              <a:rPr lang="ru-RU" sz="2600" b="1" u="sng" dirty="0"/>
              <a:t>на информационном портале</a:t>
            </a:r>
            <a:r>
              <a:rPr lang="ru-RU" sz="2600" dirty="0"/>
              <a:t> государственной службы занятости.</a:t>
            </a:r>
          </a:p>
          <a:p>
            <a:pPr marL="0" indent="0" algn="just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4721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519" y="281684"/>
            <a:ext cx="9519781" cy="5968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/>
              <a:t> </a:t>
            </a:r>
            <a:r>
              <a:rPr lang="ru-RU" sz="3600" b="1" i="1" dirty="0">
                <a:solidFill>
                  <a:srgbClr val="0070C0"/>
                </a:solidFill>
              </a:rPr>
              <a:t> </a:t>
            </a:r>
            <a:r>
              <a:rPr lang="ru-RU" sz="3600" b="1" i="1" dirty="0" err="1">
                <a:solidFill>
                  <a:srgbClr val="0070C0"/>
                </a:solidFill>
              </a:rPr>
              <a:t>Справочно</a:t>
            </a:r>
            <a:endParaRPr lang="ru-RU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/>
              <a:t>	</a:t>
            </a:r>
          </a:p>
          <a:p>
            <a:pPr marL="0" indent="0">
              <a:buNone/>
            </a:pPr>
            <a:r>
              <a:rPr lang="ru-RU" i="1" dirty="0"/>
              <a:t>	</a:t>
            </a:r>
            <a:r>
              <a:rPr lang="ru-RU" sz="2400" i="1" dirty="0"/>
              <a:t>Инструкции по работе с порталом государственной службы занятости можно найти на сайте (https://gsz.gov.by/directory/information/help/?active=employer)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	Для исполнения указанных выше обязанностей у нанимателя со списочной численностью работников </a:t>
            </a:r>
            <a:r>
              <a:rPr lang="ru-RU" sz="2400" u="sng" dirty="0"/>
              <a:t>более 5 человек </a:t>
            </a:r>
            <a:r>
              <a:rPr lang="ru-RU" sz="2400" dirty="0"/>
              <a:t>должна быть </a:t>
            </a:r>
            <a:r>
              <a:rPr lang="ru-RU" sz="2400" b="1" dirty="0"/>
              <a:t>электронная цифровая подпись </a:t>
            </a:r>
            <a:r>
              <a:rPr lang="ru-RU" sz="2400" dirty="0"/>
              <a:t>. </a:t>
            </a:r>
          </a:p>
          <a:p>
            <a:pPr marL="0" indent="0">
              <a:buNone/>
            </a:pPr>
            <a:r>
              <a:rPr lang="ru-RU" sz="2400" i="1" dirty="0"/>
              <a:t>	Информацию о порядке получения ЭЦП можно посмотреть на сайте РУП "Национальный центр электронных услуг" (https://nces.by/pki/).</a:t>
            </a:r>
          </a:p>
        </p:txBody>
      </p:sp>
    </p:spTree>
    <p:extLst>
      <p:ext uri="{BB962C8B-B14F-4D97-AF65-F5344CB8AC3E}">
        <p14:creationId xmlns:p14="http://schemas.microsoft.com/office/powerpoint/2010/main" val="2979244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235" y="745148"/>
            <a:ext cx="8596668" cy="507945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FF0000"/>
                </a:solidFill>
              </a:rPr>
              <a:t>Обратите внимание!</a:t>
            </a:r>
            <a:endParaRPr lang="ru-RU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i="1" dirty="0"/>
          </a:p>
          <a:p>
            <a:pPr marL="0" indent="0" algn="just">
              <a:buNone/>
            </a:pPr>
            <a:r>
              <a:rPr lang="ru-RU" sz="2400" i="1" dirty="0"/>
              <a:t>	За </a:t>
            </a:r>
            <a:r>
              <a:rPr lang="ru-RU" sz="2400" i="1" dirty="0" err="1"/>
              <a:t>неуведомление</a:t>
            </a:r>
            <a:r>
              <a:rPr lang="ru-RU" sz="2400" i="1" dirty="0"/>
              <a:t>, несвоевременное или не в полном объеме уведомление органов по труду, занятости </a:t>
            </a:r>
            <a:br>
              <a:rPr lang="ru-RU" sz="2400" i="1" dirty="0"/>
            </a:br>
            <a:r>
              <a:rPr lang="ru-RU" sz="2400" i="1" dirty="0"/>
              <a:t>и соцзащите уполномоченным должностным лицом нанимателя о наличии свободных рабочих мест (вакансий) предусмотрена </a:t>
            </a:r>
            <a:r>
              <a:rPr lang="ru-RU" sz="2400" i="1" u="sng" dirty="0"/>
              <a:t>административная ответственность в виде штрафа </a:t>
            </a:r>
            <a:r>
              <a:rPr lang="ru-RU" sz="2400" b="1" i="1" u="sng" dirty="0"/>
              <a:t>от 5 до 15 БВ</a:t>
            </a:r>
            <a:r>
              <a:rPr lang="ru-RU" sz="2400" i="1" u="sng" dirty="0"/>
              <a:t> </a:t>
            </a:r>
            <a:br>
              <a:rPr lang="ru-RU" sz="2400" i="1" u="sng" dirty="0"/>
            </a:br>
            <a:r>
              <a:rPr lang="ru-RU" sz="2400" i="1" dirty="0"/>
              <a:t>(ч. 3 ст. 10.11 КоАП).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3443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93" y="171188"/>
            <a:ext cx="9356013" cy="149477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Запрет размещать сведения о вакансиях,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опубликованных в Общереспубликанском банке вакансий, на других информационных ресурсах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293" y="1471657"/>
            <a:ext cx="9356014" cy="5292398"/>
          </a:xfrm>
        </p:spPr>
        <p:txBody>
          <a:bodyPr/>
          <a:lstStyle/>
          <a:p>
            <a:pPr marL="0" indent="0">
              <a:buNone/>
            </a:pPr>
            <a:endParaRPr lang="ru-RU" b="1" dirty="0"/>
          </a:p>
          <a:p>
            <a:pPr marL="0" indent="0" algn="just">
              <a:buNone/>
            </a:pPr>
            <a:r>
              <a:rPr lang="ru-RU" sz="2400" b="1" dirty="0"/>
              <a:t>	</a:t>
            </a:r>
            <a:r>
              <a:rPr lang="ru-RU" sz="2400" b="1" u="sng" dirty="0">
                <a:solidFill>
                  <a:srgbClr val="C00000"/>
                </a:solidFill>
              </a:rPr>
              <a:t>запрещено</a:t>
            </a:r>
            <a:r>
              <a:rPr lang="ru-RU" sz="2400" b="1" dirty="0"/>
              <a:t> </a:t>
            </a:r>
            <a:r>
              <a:rPr lang="ru-RU" sz="2400" dirty="0"/>
              <a:t>размещать сведения о наличии вакансий, которые не опубликованы в Общереспубликанском банке вакансий на информационном портале государственной службы занятости, на иных информационных ресурсах. </a:t>
            </a:r>
          </a:p>
          <a:p>
            <a:pPr marL="0" indent="0" algn="just">
              <a:buNone/>
            </a:pPr>
            <a:r>
              <a:rPr lang="ru-RU" sz="2400" dirty="0"/>
              <a:t>	При размещении сведений о вакансиях на иных информационных ресурсах </a:t>
            </a:r>
            <a:r>
              <a:rPr lang="ru-RU" sz="2400" b="1" dirty="0"/>
              <a:t>обязательно указывать ссылку на Общереспубликанский банк вакансий на информационном портале государственной службы занятости </a:t>
            </a:r>
            <a:br>
              <a:rPr lang="ru-RU" sz="2400" b="1" dirty="0"/>
            </a:br>
            <a:r>
              <a:rPr lang="ru-RU" sz="2400" dirty="0"/>
              <a:t>(п. 4 ст. 24 Закона о занятости населения в новой редакции)</a:t>
            </a:r>
            <a:endParaRPr lang="ru-RU" dirty="0"/>
          </a:p>
          <a:p>
            <a:pPr marL="0" indent="0">
              <a:buNone/>
            </a:pPr>
            <a:r>
              <a:rPr lang="ru-RU" sz="3600" b="1" dirty="0">
                <a:solidFill>
                  <a:srgbClr val="0070C0"/>
                </a:solidFill>
              </a:rPr>
              <a:t>!</a:t>
            </a:r>
            <a:r>
              <a:rPr lang="ru-RU" sz="2400" b="1" dirty="0"/>
              <a:t> </a:t>
            </a:r>
            <a:r>
              <a:rPr lang="ru-RU" sz="2400" b="1" u="sng" dirty="0"/>
              <a:t>за нарушение указанных требований нанимателя могут привлечь к ответственности по ч. 3 ст. 10.11 КоАП</a:t>
            </a:r>
          </a:p>
        </p:txBody>
      </p:sp>
    </p:spTree>
    <p:extLst>
      <p:ext uri="{BB962C8B-B14F-4D97-AF65-F5344CB8AC3E}">
        <p14:creationId xmlns:p14="http://schemas.microsoft.com/office/powerpoint/2010/main" val="937881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256" y="1142327"/>
            <a:ext cx="8596668" cy="46974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/>
              <a:t>	</a:t>
            </a:r>
            <a:r>
              <a:rPr lang="ru-RU" sz="2800" dirty="0"/>
              <a:t>Нанимателям предоставляется право размещать на информационном портале государственной службы занятости сведения </a:t>
            </a:r>
            <a:br>
              <a:rPr lang="ru-RU" sz="2800" dirty="0"/>
            </a:br>
            <a:r>
              <a:rPr lang="ru-RU" sz="2800" dirty="0"/>
              <a:t>о поиске граждан для выполнения работ</a:t>
            </a:r>
            <a:r>
              <a:rPr lang="ru-RU" sz="2800" b="1" u="sng" dirty="0"/>
              <a:t> </a:t>
            </a:r>
            <a:br>
              <a:rPr lang="ru-RU" sz="2800" b="1" u="sng" dirty="0"/>
            </a:br>
            <a:r>
              <a:rPr lang="ru-RU" sz="2800" b="1" u="sng" dirty="0"/>
              <a:t>по гражданско-правовым договорам</a:t>
            </a:r>
            <a:r>
              <a:rPr lang="ru-RU" sz="2800" dirty="0"/>
              <a:t>, рабочих местах, которые еще не созданы </a:t>
            </a:r>
            <a:br>
              <a:rPr lang="ru-RU" sz="2800" dirty="0"/>
            </a:br>
            <a:r>
              <a:rPr lang="ru-RU" sz="2800" dirty="0"/>
              <a:t>(абз.5 ст.34 Закона о занятости населения в новой редакции).</a:t>
            </a:r>
          </a:p>
        </p:txBody>
      </p:sp>
    </p:spTree>
    <p:extLst>
      <p:ext uri="{BB962C8B-B14F-4D97-AF65-F5344CB8AC3E}">
        <p14:creationId xmlns:p14="http://schemas.microsoft.com/office/powerpoint/2010/main" val="2918998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512" y="1204784"/>
            <a:ext cx="8596668" cy="46593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/>
              <a:t>	</a:t>
            </a:r>
            <a:r>
              <a:rPr lang="ru-RU" sz="2800" dirty="0"/>
              <a:t>Нанимателям предоставляется </a:t>
            </a:r>
            <a:r>
              <a:rPr lang="ru-RU" sz="2800" b="1" dirty="0"/>
              <a:t>право </a:t>
            </a:r>
            <a:br>
              <a:rPr lang="ru-RU" sz="2800" b="1" dirty="0"/>
            </a:br>
            <a:r>
              <a:rPr lang="ru-RU" sz="2800" b="1" dirty="0"/>
              <a:t>не уведомлять</a:t>
            </a:r>
            <a:r>
              <a:rPr lang="ru-RU" sz="2800" dirty="0"/>
              <a:t> службу занятости о наличии вакансий, если работу по этой вакантной должности выполняет работник </a:t>
            </a:r>
            <a:r>
              <a:rPr lang="ru-RU" sz="2800" b="1" dirty="0"/>
              <a:t>дополнительно наряду со своей основной работой или сверх продолжительности рабочего времени </a:t>
            </a:r>
            <a:br>
              <a:rPr lang="ru-RU" sz="2800" b="1" dirty="0"/>
            </a:br>
            <a:r>
              <a:rPr lang="ru-RU" sz="2800" dirty="0"/>
              <a:t>(ч.2 п.1 ст.35 Закона о занятости населения </a:t>
            </a:r>
            <a:br>
              <a:rPr lang="ru-RU" sz="2800" dirty="0"/>
            </a:br>
            <a:r>
              <a:rPr lang="ru-RU" sz="2800" dirty="0"/>
              <a:t>в новой редакции).</a:t>
            </a:r>
          </a:p>
        </p:txBody>
      </p:sp>
    </p:spTree>
    <p:extLst>
      <p:ext uri="{BB962C8B-B14F-4D97-AF65-F5344CB8AC3E}">
        <p14:creationId xmlns:p14="http://schemas.microsoft.com/office/powerpoint/2010/main" val="340057665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1184</TotalTime>
  <Words>1995</Words>
  <Application>Microsoft Office PowerPoint</Application>
  <PresentationFormat>Широкоэкранный</PresentationFormat>
  <Paragraphs>82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Trebuchet MS</vt:lpstr>
      <vt:lpstr>Wingdings 3</vt:lpstr>
      <vt:lpstr>Грань</vt:lpstr>
      <vt:lpstr>Закон Республики Беларусь  от 11 октября 2024г. № 36-3  «Об изменении законов по вопросам занятости населения», основные положения которого вступили в силу 1 января 2025г.</vt:lpstr>
      <vt:lpstr>Статья 35 Закона «О занятости населения» Обязанности нанимателей в области содействия занятости населения</vt:lpstr>
      <vt:lpstr>Постановление Совета Министров Республики Беларусь от 10.12.2024 № 935 «Об установлении размера месячной минимальной заработной платы». </vt:lpstr>
      <vt:lpstr>Презентация PowerPoint</vt:lpstr>
      <vt:lpstr>Презентация PowerPoint</vt:lpstr>
      <vt:lpstr>Презентация PowerPoint</vt:lpstr>
      <vt:lpstr>Запрет размещать сведения о вакансиях,  не опубликованных в Общереспубликанском банке вакансий, на других информационных ресурсах</vt:lpstr>
      <vt:lpstr>Презентация PowerPoint</vt:lpstr>
      <vt:lpstr>Презентация PowerPoint</vt:lpstr>
      <vt:lpstr>Введение квот для приема на работу инвалидов.</vt:lpstr>
      <vt:lpstr>Презентация PowerPoint</vt:lpstr>
      <vt:lpstr>Трудоустройство граждан, направленных на работу  в рамках временной трудовой занятости молодежи, обучающейся в учреждениях образования,  в свободное от учебы время</vt:lpstr>
      <vt:lpstr>Статья 32 Закона «О занятости населения» Трудоустройство обязанных лиц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Основания увольнения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Республики Беларусь 11 октября 2024г. № 36-3  «Об изменении законов по вопросам занятости населения»</dc:title>
  <dc:creator>Голяк</dc:creator>
  <cp:lastModifiedBy>User</cp:lastModifiedBy>
  <cp:revision>49</cp:revision>
  <cp:lastPrinted>2024-12-13T06:41:58Z</cp:lastPrinted>
  <dcterms:created xsi:type="dcterms:W3CDTF">2024-12-06T11:11:03Z</dcterms:created>
  <dcterms:modified xsi:type="dcterms:W3CDTF">2025-02-05T11:06:51Z</dcterms:modified>
</cp:coreProperties>
</file>